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19" r:id="rId2"/>
  </p:sldMasterIdLst>
  <p:notesMasterIdLst>
    <p:notesMasterId r:id="rId11"/>
  </p:notesMasterIdLst>
  <p:sldIdLst>
    <p:sldId id="309" r:id="rId3"/>
    <p:sldId id="261" r:id="rId4"/>
    <p:sldId id="354" r:id="rId5"/>
    <p:sldId id="356" r:id="rId6"/>
    <p:sldId id="355" r:id="rId7"/>
    <p:sldId id="358" r:id="rId8"/>
    <p:sldId id="362" r:id="rId9"/>
    <p:sldId id="359" r:id="rId1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DFF6D"/>
    <a:srgbClr val="FCFCFC"/>
    <a:srgbClr val="B3FFB3"/>
    <a:srgbClr val="F2F8A6"/>
    <a:srgbClr val="000000"/>
    <a:srgbClr val="FF3300"/>
    <a:srgbClr val="0000FF"/>
    <a:srgbClr val="3DEA3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4595" autoAdjust="0"/>
  </p:normalViewPr>
  <p:slideViewPr>
    <p:cSldViewPr>
      <p:cViewPr varScale="1">
        <p:scale>
          <a:sx n="97" d="100"/>
          <a:sy n="97" d="100"/>
        </p:scale>
        <p:origin x="1157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НДФЛ 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Налог на добычу полезных ископаемых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11.1</c:v>
                </c:pt>
                <c:pt idx="1">
                  <c:v>1.2</c:v>
                </c:pt>
                <c:pt idx="2">
                  <c:v>0.9</c:v>
                </c:pt>
                <c:pt idx="3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НДФЛ 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Налог на добычу полезных ископаемых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11.2</c:v>
                </c:pt>
                <c:pt idx="1">
                  <c:v>1.1000000000000001</c:v>
                </c:pt>
                <c:pt idx="2">
                  <c:v>1.2</c:v>
                </c:pt>
                <c:pt idx="3">
                  <c:v>0.4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056560"/>
        <c:axId val="76056952"/>
        <c:axId val="0"/>
      </c:bar3DChart>
      <c:catAx>
        <c:axId val="7605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56952"/>
        <c:crosses val="autoZero"/>
        <c:auto val="1"/>
        <c:lblAlgn val="ctr"/>
        <c:lblOffset val="100"/>
        <c:noMultiLvlLbl val="0"/>
      </c:catAx>
      <c:valAx>
        <c:axId val="7605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5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Утвержденный дефицит "-" (профицит"+")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</c:v>
                </c:pt>
                <c:pt idx="1">
                  <c:v>-0.9</c:v>
                </c:pt>
                <c:pt idx="2">
                  <c:v>-12.1</c:v>
                </c:pt>
                <c:pt idx="3">
                  <c:v>-10.199999999999999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Исполненный дефицит "-" (профицит "+")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10.199999999999999</c:v>
                </c:pt>
                <c:pt idx="2">
                  <c:v>-3.3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767552"/>
        <c:axId val="239767944"/>
        <c:axId val="0"/>
      </c:bar3DChart>
      <c:catAx>
        <c:axId val="23976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9767944"/>
        <c:crosses val="autoZero"/>
        <c:auto val="1"/>
        <c:lblAlgn val="ctr"/>
        <c:lblOffset val="100"/>
        <c:noMultiLvlLbl val="0"/>
      </c:catAx>
      <c:valAx>
        <c:axId val="239767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767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pPr>
              <a:defRPr/>
            </a:pPr>
            <a:fld id="{9D10AA42-B89D-42C2-B73C-5F8A83AF67A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pPr>
              <a:defRPr/>
            </a:pPr>
            <a:fld id="{6F7D26EC-A664-4C58-85C4-D15C10487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856840-330A-4905-9AD4-F85DAEBA0C56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060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982A14-07FA-452F-BBD8-F8831EA88424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7034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50643" y="9428800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r"/>
            <a:fld id="{A49F2544-31CB-4ECD-B65C-38808F177C43}" type="slidenum">
              <a:rPr lang="ru-RU" sz="1200"/>
              <a:pPr algn="r"/>
              <a:t>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52561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50643" y="9428800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r"/>
            <a:fld id="{1C9236BB-E7F6-48AF-A0EE-00048F3491F4}" type="slidenum">
              <a:rPr lang="ru-RU" sz="1200"/>
              <a:pPr algn="r"/>
              <a:t>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59111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50643" y="9428800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r"/>
            <a:fld id="{708543E5-10CE-4072-8B56-E864F13301E2}" type="slidenum">
              <a:rPr lang="ru-RU" sz="1200"/>
              <a:pPr algn="r"/>
              <a:t>5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54296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50643" y="9428800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r"/>
            <a:fld id="{94E44B3C-EDFF-4A1C-976F-BA4A6D49A3D6}" type="slidenum">
              <a:rPr lang="ru-RU" sz="1200"/>
              <a:pPr algn="r"/>
              <a:t>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51542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50643" y="9428800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r"/>
            <a:fld id="{38715AE5-7C34-4B43-AD7A-8A21FB647EB0}" type="slidenum">
              <a:rPr lang="ru-RU" sz="1200"/>
              <a:pPr algn="r"/>
              <a:t>7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19610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50643" y="9428800"/>
            <a:ext cx="29454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2" tIns="45656" rIns="91312" bIns="45656" anchor="b"/>
          <a:lstStyle/>
          <a:p>
            <a:pPr algn="r"/>
            <a:fld id="{469F79DE-EF7C-43E0-B00D-6D7AEF07F6E6}" type="slidenum">
              <a:rPr lang="ru-RU" sz="1200"/>
              <a:pPr algn="r"/>
              <a:t>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56578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FD268-7FD7-4229-A097-513FCB379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31F7E-075E-49F7-BC4B-7F9E871CF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94350-1F9E-4E0E-B115-E19732426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2415-035C-41BB-A549-B27F8C3BA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93474-8039-4AC0-B8AE-AB4B43FFB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10127-D057-4ABD-AFE0-D7ED4C2AC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8F210-6FFD-4637-9AFF-5C4E1FFE0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7529-8A2C-4AD0-94E8-485CA3E6B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E7984-2945-4704-9D34-D49630908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15BE8-4385-4843-88B0-5ADA9C6B4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4E3A-B36D-4BA5-9A77-DA5C2E755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073D-D7BE-4189-9B05-707EE56D7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AF0EB-7AC8-4800-837B-AE4091DAE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25DFB-BEF1-4149-AA5A-FB867C825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AD49-EC8F-408D-BB29-3A5BE945B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39D0-0D41-454F-A0DD-3579891FD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EF0C-1DD1-4A16-921D-A09BE8B40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A97F3-0384-4815-BD5E-691691448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B497-BEA8-4345-880E-A5EAE9D43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CAE5-65D0-4665-A999-6D2B7205B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7F9F-A565-4485-9617-B4E1F1D7A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83A6B-2AA8-4419-AC53-A8CBCD63C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DFF6D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F1120D-3D2D-4853-B845-0181A0FC1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8BEA26F-EFA2-4DD4-9CB0-83F4C5CA4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" y="0"/>
            <a:ext cx="9144000" cy="6858000"/>
          </a:xfrm>
          <a:prstGeom prst="rect">
            <a:avLst/>
          </a:prstGeom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1943100" y="333375"/>
            <a:ext cx="687705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Южского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муниципального  района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2988" y="5715016"/>
            <a:ext cx="68770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г. Южа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-62701"/>
            <a:ext cx="1471292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100000">
              <a:srgbClr val="FFC000"/>
            </a:gs>
            <a:gs pos="100000">
              <a:srgbClr val="92D050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987675" y="836613"/>
            <a:ext cx="5359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827088" y="5013325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Докладчик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Ванягина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Эльвира Александровна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0" y="5733256"/>
            <a:ext cx="8891588" cy="784830"/>
          </a:xfrm>
          <a:prstGeom prst="rect">
            <a:avLst/>
          </a:prstGeom>
          <a:solidFill>
            <a:srgbClr val="6DFF6D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Южа 2020 год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WordArt 15"/>
          <p:cNvSpPr>
            <a:spLocks noChangeArrowheads="1" noChangeShapeType="1" noTextEdit="1"/>
          </p:cNvSpPr>
          <p:nvPr/>
        </p:nvSpPr>
        <p:spPr bwMode="auto">
          <a:xfrm>
            <a:off x="0" y="-2"/>
            <a:ext cx="9144000" cy="5085185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90000"/>
              </a:schemeClr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 spc="108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Об итогах </a:t>
            </a:r>
            <a:r>
              <a:rPr lang="ru-RU" sz="5400" b="1" kern="10" spc="108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работы </a:t>
            </a:r>
          </a:p>
          <a:p>
            <a:pPr algn="ctr"/>
            <a:r>
              <a:rPr lang="ru-RU" sz="5400" b="1" kern="10" spc="108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Финансового отдела</a:t>
            </a:r>
          </a:p>
          <a:p>
            <a:pPr algn="ctr"/>
            <a:r>
              <a:rPr lang="ru-RU" sz="5400" b="1" kern="10" spc="108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kern="10" spc="108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дминистрации </a:t>
            </a:r>
            <a:r>
              <a:rPr lang="ru-RU" sz="5400" b="1" kern="10" spc="1080" dirty="0" err="1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Южского</a:t>
            </a:r>
            <a:endParaRPr lang="ru-RU" sz="5400" b="1" kern="10" spc="1080" dirty="0" smtClean="0">
              <a:ln w="9525">
                <a:noFill/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kern="10" spc="108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kern="10" spc="108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униципального района</a:t>
            </a:r>
            <a:endParaRPr lang="ru-RU" sz="5400" b="1" kern="10" spc="1080" dirty="0">
              <a:ln w="9525">
                <a:noFill/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u="sng" kern="10" spc="108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за 1 квартал 2020 года </a:t>
            </a:r>
            <a:endParaRPr lang="ru-RU" sz="5400" b="1" u="sng" kern="10" spc="1080" dirty="0">
              <a:ln w="9525">
                <a:noFill/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/>
      <p:bldP spid="727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885113" y="6453188"/>
            <a:ext cx="1081087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6000" eaLnBrk="1" hangingPunct="1"/>
            <a:r>
              <a:rPr lang="ru-RU" sz="1200" b="1">
                <a:latin typeface="Calibri" pitchFamily="34" charset="0"/>
              </a:rPr>
              <a:t>Слайд </a:t>
            </a:r>
            <a:r>
              <a:rPr lang="en-US" sz="1200" b="1">
                <a:latin typeface="Calibri" pitchFamily="34" charset="0"/>
              </a:rPr>
              <a:t>2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79388" y="476250"/>
            <a:ext cx="88566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6000" eaLnBrk="1" hangingPunct="1">
              <a:lnSpc>
                <a:spcPct val="60000"/>
              </a:lnSpc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исполнения бюджета за три года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75998"/>
              </p:ext>
            </p:extLst>
          </p:nvPr>
        </p:nvGraphicFramePr>
        <p:xfrm>
          <a:off x="107950" y="1038225"/>
          <a:ext cx="8928099" cy="544643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40016"/>
                <a:gridCol w="935802"/>
                <a:gridCol w="955346"/>
                <a:gridCol w="844854"/>
                <a:gridCol w="961820"/>
                <a:gridCol w="766228"/>
                <a:gridCol w="720224"/>
                <a:gridCol w="978524"/>
                <a:gridCol w="709503"/>
                <a:gridCol w="615782"/>
              </a:tblGrid>
              <a:tr h="3807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2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2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2020 года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</a:t>
                      </a:r>
                      <a:r>
                        <a:rPr lang="ru-RU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бюджете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 учетом изменений)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</a:t>
                      </a:r>
                      <a:r>
                        <a:rPr lang="ru-RU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бюджете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 учетом изменений)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</a:t>
                      </a:r>
                      <a:r>
                        <a:rPr lang="ru-RU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бюджете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 учетом изменений)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9382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316,6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314,6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321,4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324,5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361,3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75,4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28894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938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59,6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938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59824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251,9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256,6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256,5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296,8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255" name="Text Box 2"/>
          <p:cNvSpPr txBox="1">
            <a:spLocks noChangeArrowheads="1"/>
          </p:cNvSpPr>
          <p:nvPr/>
        </p:nvSpPr>
        <p:spPr bwMode="auto">
          <a:xfrm>
            <a:off x="7643834" y="714356"/>
            <a:ext cx="1296987" cy="36988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6000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885113" y="6453188"/>
            <a:ext cx="1081087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6000" eaLnBrk="1" hangingPunct="1"/>
            <a:r>
              <a:rPr lang="ru-RU" sz="1200" b="1">
                <a:latin typeface="Calibri" pitchFamily="34" charset="0"/>
              </a:rPr>
              <a:t>Слайд </a:t>
            </a:r>
            <a:r>
              <a:rPr lang="en-US" sz="1200" b="1">
                <a:latin typeface="Calibri" pitchFamily="34" charset="0"/>
              </a:rPr>
              <a:t>3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79388" y="476250"/>
            <a:ext cx="88566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6000"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исполнения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бюджета за 1 квартал 2020 года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налоговым и неналоговым доходам</a:t>
            </a: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277994"/>
              </p:ext>
            </p:extLst>
          </p:nvPr>
        </p:nvGraphicFramePr>
        <p:xfrm>
          <a:off x="179388" y="1600200"/>
          <a:ext cx="8785225" cy="4902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1771"/>
                <a:gridCol w="1619295"/>
                <a:gridCol w="1650069"/>
                <a:gridCol w="1757045"/>
                <a:gridCol w="1757045"/>
              </a:tblGrid>
              <a:tr h="396263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2020 год, млн. руб.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 за 1 квартал 2020 года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 к 1 кварталу 2019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года,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10756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% к бюджетным назначениям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325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4362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75297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75297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3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3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3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885113" y="6453188"/>
            <a:ext cx="1081087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6000" eaLnBrk="1" hangingPunct="1"/>
            <a:r>
              <a:rPr lang="ru-RU" sz="1200" b="1">
                <a:latin typeface="Calibri" pitchFamily="34" charset="0"/>
              </a:rPr>
              <a:t>Слайд </a:t>
            </a:r>
            <a:r>
              <a:rPr lang="en-US" sz="1200" b="1">
                <a:latin typeface="Calibri" pitchFamily="34" charset="0"/>
              </a:rPr>
              <a:t>4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79388" y="476250"/>
            <a:ext cx="885666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6000" eaLnBrk="1" hangingPunct="1"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Прирост налоговых доходов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бюджета за 1 квартал 2020 года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1016000" eaLnBrk="1" hangingPunct="1"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сравнению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 кварталом 2019 года, тыс.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00424361"/>
              </p:ext>
            </p:extLst>
          </p:nvPr>
        </p:nvGraphicFramePr>
        <p:xfrm>
          <a:off x="1547664" y="1412776"/>
          <a:ext cx="6096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885113" y="6453188"/>
            <a:ext cx="1081087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6000" eaLnBrk="1" hangingPunct="1"/>
            <a:r>
              <a:rPr lang="ru-RU" sz="1200" b="1" dirty="0">
                <a:latin typeface="Calibri" pitchFamily="34" charset="0"/>
              </a:rPr>
              <a:t>Слайд </a:t>
            </a:r>
            <a:r>
              <a:rPr lang="ru-RU" sz="1200" b="1" dirty="0" smtClean="0">
                <a:latin typeface="Calibri" pitchFamily="34" charset="0"/>
              </a:rPr>
              <a:t> 5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85666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6000" eaLnBrk="1" hangingPunct="1"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Исполнение бюджетных назначений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главными распорядителями средств бюджета Южского муниципального района за 1 квартал 2020 года                              </a:t>
            </a:r>
          </a:p>
          <a:p>
            <a:pPr algn="ctr" defTabSz="1016000" eaLnBrk="1" hangingPunct="1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(млн. руб.)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139114"/>
              </p:ext>
            </p:extLst>
          </p:nvPr>
        </p:nvGraphicFramePr>
        <p:xfrm>
          <a:off x="179389" y="1454718"/>
          <a:ext cx="8856661" cy="48468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49987"/>
                <a:gridCol w="1463766"/>
                <a:gridCol w="1097824"/>
                <a:gridCol w="1245084"/>
              </a:tblGrid>
              <a:tr h="9661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распорядитель средств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Решением Совета на 2020год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 квартал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 г.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 бюджетных назначений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439526">
                <a:tc>
                  <a:txBody>
                    <a:bodyPr/>
                    <a:lstStyle/>
                    <a:p>
                      <a:pPr marL="72000" algn="just" fontAlgn="t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Администрация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352082">
                <a:tc>
                  <a:txBody>
                    <a:bodyPr/>
                    <a:lstStyle/>
                    <a:p>
                      <a:pPr marL="72000" algn="just" fontAlgn="t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Совет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504536">
                <a:tc>
                  <a:txBody>
                    <a:bodyPr/>
                    <a:lstStyle/>
                    <a:p>
                      <a:pPr marL="72000" algn="just" fontAlgn="t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Финансовый отдел администрации</a:t>
                      </a:r>
                    </a:p>
                    <a:p>
                      <a:pPr marL="72000" algn="just" fontAlgn="t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Южского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492428">
                <a:tc>
                  <a:txBody>
                    <a:bodyPr/>
                    <a:lstStyle/>
                    <a:p>
                      <a:pPr marL="72000" algn="just" fontAlgn="t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Отдел образования администрации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Южского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228,2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446061">
                <a:tc>
                  <a:txBody>
                    <a:bodyPr/>
                    <a:lstStyle/>
                    <a:p>
                      <a:pPr marL="72000" algn="l" fontAlgn="t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 Комитет по управлению муниципальным</a:t>
                      </a:r>
                    </a:p>
                    <a:p>
                      <a:pPr marL="72000" algn="l" fontAlgn="t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имуществом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администрации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Южского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446061">
                <a:tc>
                  <a:txBody>
                    <a:bodyPr/>
                    <a:lstStyle/>
                    <a:p>
                      <a:pPr marL="72000" algn="l" fontAlgn="t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Контрольно-счетный орган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446061">
                <a:tc>
                  <a:txBody>
                    <a:bodyPr/>
                    <a:lstStyle/>
                    <a:p>
                      <a:pPr marL="72000" algn="just" fontAlgn="t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Управление жилищно-коммунального хозяйства Администрации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Южского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578204">
                <a:tc>
                  <a:txBody>
                    <a:bodyPr/>
                    <a:lstStyle/>
                    <a:p>
                      <a:pPr marL="72000" algn="just" fontAlgn="t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371,5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ru-RU" sz="2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2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79982" marT="0" marB="0" anchor="ctr">
                    <a:solidFill>
                      <a:schemeClr val="accent5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885113" y="6453188"/>
            <a:ext cx="1081087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6000" eaLnBrk="1" hangingPunct="1"/>
            <a:r>
              <a:rPr lang="ru-RU" sz="1200" b="1" dirty="0">
                <a:latin typeface="Calibri" pitchFamily="34" charset="0"/>
              </a:rPr>
              <a:t>Слайд </a:t>
            </a:r>
            <a:r>
              <a:rPr lang="ru-RU" sz="1200" b="1" dirty="0" smtClean="0">
                <a:latin typeface="Calibri" pitchFamily="34" charset="0"/>
              </a:rPr>
              <a:t>6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71438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Исполнение бюджета за 1 квартал 2020 года по отраслям.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 smtClean="0">
                <a:latin typeface="Calibri" pitchFamily="34" charset="0"/>
                <a:cs typeface="Calibri" pitchFamily="34" charset="0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786874" cy="528641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85580"/>
              </p:ext>
            </p:extLst>
          </p:nvPr>
        </p:nvGraphicFramePr>
        <p:xfrm>
          <a:off x="0" y="836713"/>
          <a:ext cx="9143999" cy="6021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316"/>
                <a:gridCol w="2007220"/>
                <a:gridCol w="1951463"/>
                <a:gridCol w="2286000"/>
              </a:tblGrid>
              <a:tr h="7331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отрасли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1 квартал 2020г.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709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60,2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1709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1709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1709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–коммунальное хозяйство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396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232,8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50,2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396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396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709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/>
                </a:tc>
              </a:tr>
              <a:tr h="50739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800" b="1" i="1" u="sng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885113" y="6453188"/>
            <a:ext cx="1081087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6000" eaLnBrk="1" hangingPunct="1"/>
            <a:r>
              <a:rPr lang="ru-RU" sz="1200" b="1" dirty="0">
                <a:latin typeface="Calibri" pitchFamily="34" charset="0"/>
              </a:rPr>
              <a:t>Слайд </a:t>
            </a:r>
            <a:r>
              <a:rPr lang="ru-RU" sz="1200" b="1" dirty="0" smtClean="0">
                <a:latin typeface="Calibri" pitchFamily="34" charset="0"/>
              </a:rPr>
              <a:t>№7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Изменение дефицита (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профицита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бюджета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16274781"/>
              </p:ext>
            </p:extLst>
          </p:nvPr>
        </p:nvGraphicFramePr>
        <p:xfrm>
          <a:off x="928662" y="1500174"/>
          <a:ext cx="778674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8093</TotalTime>
  <Words>441</Words>
  <Application>Microsoft Office PowerPoint</Application>
  <PresentationFormat>Экран (4:3)</PresentationFormat>
  <Paragraphs>190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Wingdings</vt:lpstr>
      <vt:lpstr>Оформление по умолчанию</vt:lpstr>
      <vt:lpstr>Океан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бюджета за 1 квартал 2020 года по отраслям. </vt:lpstr>
      <vt:lpstr>Изменение дефицита ( профицита) бюджета Южского муниципального района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областных бюджетов за 2006 год</dc:title>
  <dc:creator>admin</dc:creator>
  <cp:lastModifiedBy>Рыбина</cp:lastModifiedBy>
  <cp:revision>481</cp:revision>
  <cp:lastPrinted>2020-04-22T10:53:44Z</cp:lastPrinted>
  <dcterms:created xsi:type="dcterms:W3CDTF">2007-03-16T17:46:32Z</dcterms:created>
  <dcterms:modified xsi:type="dcterms:W3CDTF">2020-04-22T10:55:09Z</dcterms:modified>
</cp:coreProperties>
</file>